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CF888-F18A-4B47-B589-82D1F5C9D50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2361808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CF888-F18A-4B47-B589-82D1F5C9D50B}"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10615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CF888-F18A-4B47-B589-82D1F5C9D50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484722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CF888-F18A-4B47-B589-82D1F5C9D50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7717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CF888-F18A-4B47-B589-82D1F5C9D50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4032455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CF888-F18A-4B47-B589-82D1F5C9D50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90588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CF888-F18A-4B47-B589-82D1F5C9D50B}"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152231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CF888-F18A-4B47-B589-82D1F5C9D50B}"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206992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CF888-F18A-4B47-B589-82D1F5C9D50B}"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343453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CF888-F18A-4B47-B589-82D1F5C9D50B}"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239369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CF888-F18A-4B47-B589-82D1F5C9D50B}"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98106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CF888-F18A-4B47-B589-82D1F5C9D50B}"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A979-1288-47CF-8471-6319F4F1F983}" type="slidenum">
              <a:rPr lang="en-US" smtClean="0"/>
              <a:t>‹#›</a:t>
            </a:fld>
            <a:endParaRPr lang="en-US"/>
          </a:p>
        </p:txBody>
      </p:sp>
    </p:spTree>
    <p:extLst>
      <p:ext uri="{BB962C8B-B14F-4D97-AF65-F5344CB8AC3E}">
        <p14:creationId xmlns:p14="http://schemas.microsoft.com/office/powerpoint/2010/main" val="12327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F888-F18A-4B47-B589-82D1F5C9D50B}"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2A979-1288-47CF-8471-6319F4F1F983}" type="slidenum">
              <a:rPr lang="en-US" smtClean="0"/>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Tree>
    <p:extLst>
      <p:ext uri="{BB962C8B-B14F-4D97-AF65-F5344CB8AC3E}">
        <p14:creationId xmlns:p14="http://schemas.microsoft.com/office/powerpoint/2010/main" val="38769233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eorgecfchan@yahoo.com.hk" TargetMode="External"/><Relationship Id="rId2" Type="http://schemas.openxmlformats.org/officeDocument/2006/relationships/hyperlink" Target="mailto:kclee@stc.group"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mailto:cityjacky001@yahoo.com.h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6" y="0"/>
            <a:ext cx="12249476" cy="6858000"/>
          </a:xfrm>
          <a:prstGeom prst="rect">
            <a:avLst/>
          </a:prstGeom>
        </p:spPr>
      </p:pic>
    </p:spTree>
    <p:extLst>
      <p:ext uri="{BB962C8B-B14F-4D97-AF65-F5344CB8AC3E}">
        <p14:creationId xmlns:p14="http://schemas.microsoft.com/office/powerpoint/2010/main" val="1661914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76744" y="1406811"/>
            <a:ext cx="9645219" cy="697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HK" sz="4000" u="sng" dirty="0" smtClean="0">
                <a:solidFill>
                  <a:srgbClr val="FF0000"/>
                </a:solidFill>
              </a:rPr>
              <a:t>2018 IEEE (Hong Kong) EMC Chapter Officers:</a:t>
            </a:r>
            <a:endParaRPr lang="zh-HK" altLang="en-US" sz="4000" u="sng" dirty="0">
              <a:solidFill>
                <a:srgbClr val="FF0000"/>
              </a:solidFill>
            </a:endParaRPr>
          </a:p>
        </p:txBody>
      </p:sp>
      <p:sp>
        <p:nvSpPr>
          <p:cNvPr id="8" name="矩形 7"/>
          <p:cNvSpPr/>
          <p:nvPr/>
        </p:nvSpPr>
        <p:spPr>
          <a:xfrm>
            <a:off x="154388" y="2256983"/>
            <a:ext cx="11974352" cy="4524315"/>
          </a:xfrm>
          <a:prstGeom prst="rect">
            <a:avLst/>
          </a:prstGeom>
        </p:spPr>
        <p:txBody>
          <a:bodyPr wrap="square">
            <a:spAutoFit/>
          </a:bodyPr>
          <a:lstStyle/>
          <a:p>
            <a:r>
              <a:rPr lang="en-US" altLang="zh-HK" sz="2400" b="1" dirty="0" smtClean="0">
                <a:solidFill>
                  <a:srgbClr val="C00000"/>
                </a:solidFill>
              </a:rPr>
              <a:t>Chair</a:t>
            </a:r>
            <a:r>
              <a:rPr lang="en-US" altLang="zh-HK" sz="2400" dirty="0" smtClean="0"/>
              <a:t>:           Dr. LEE Kam Chuen, KC       </a:t>
            </a:r>
            <a:r>
              <a:rPr lang="en-US" altLang="zh-HK" sz="1400" b="1" dirty="0" smtClean="0">
                <a:latin typeface="Calibri Light" panose="020F0302020204030204"/>
                <a:ea typeface="+mj-ea"/>
                <a:cs typeface="+mj-cs"/>
              </a:rPr>
              <a:t>BEng </a:t>
            </a:r>
            <a:r>
              <a:rPr lang="en-US" altLang="zh-HK" sz="1400" b="1" dirty="0">
                <a:latin typeface="Calibri Light" panose="020F0302020204030204"/>
                <a:ea typeface="+mj-ea"/>
                <a:cs typeface="+mj-cs"/>
              </a:rPr>
              <a:t>(Hons), PhD (Sheffield U, UK), CEng, MIET, </a:t>
            </a:r>
            <a:r>
              <a:rPr lang="en-US" altLang="zh-HK" sz="1400" b="1" dirty="0" smtClean="0">
                <a:latin typeface="Calibri Light" panose="020F0302020204030204"/>
                <a:ea typeface="+mj-ea"/>
                <a:cs typeface="+mj-cs"/>
              </a:rPr>
              <a:t>MIEEE      </a:t>
            </a:r>
            <a:r>
              <a:rPr lang="en-US" altLang="zh-HK" sz="1600" dirty="0" smtClean="0">
                <a:solidFill>
                  <a:srgbClr val="C00000"/>
                </a:solidFill>
                <a:latin typeface="Calibri Light" panose="020F0302020204030204"/>
                <a:ea typeface="+mj-ea"/>
                <a:cs typeface="+mj-cs"/>
              </a:rPr>
              <a:t>                    </a:t>
            </a:r>
            <a:r>
              <a:rPr lang="en-US" altLang="zh-HK" sz="2400" dirty="0" err="1" smtClean="0">
                <a:hlinkClick r:id="rId2"/>
              </a:rPr>
              <a:t>kclee@stc.group</a:t>
            </a:r>
            <a:endParaRPr lang="en-US" altLang="zh-HK" sz="2400" dirty="0" smtClean="0"/>
          </a:p>
          <a:p>
            <a:r>
              <a:rPr lang="en-US" altLang="zh-HK" sz="2400" dirty="0"/>
              <a:t> </a:t>
            </a:r>
            <a:r>
              <a:rPr lang="en-US" altLang="zh-HK" sz="2400" dirty="0" smtClean="0"/>
              <a:t>                     General Manager – Hong Kong Standards and Testing Centre (</a:t>
            </a:r>
            <a:r>
              <a:rPr lang="en-US" altLang="zh-HK" sz="2400" b="1" dirty="0" smtClean="0"/>
              <a:t>STC</a:t>
            </a:r>
            <a:r>
              <a:rPr lang="en-US" altLang="zh-HK" sz="2400" dirty="0" smtClean="0"/>
              <a:t>)</a:t>
            </a:r>
          </a:p>
          <a:p>
            <a:endParaRPr lang="en-US" altLang="zh-HK" sz="2400" dirty="0" smtClean="0"/>
          </a:p>
          <a:p>
            <a:r>
              <a:rPr lang="en-US" altLang="zh-HK" sz="2400" b="1" dirty="0" smtClean="0">
                <a:solidFill>
                  <a:srgbClr val="C00000"/>
                </a:solidFill>
              </a:rPr>
              <a:t>Vice-Chair</a:t>
            </a:r>
            <a:r>
              <a:rPr lang="en-US" altLang="zh-HK" sz="2400" dirty="0" smtClean="0"/>
              <a:t>:  Mr. CHAN Chi Fung, George                                              </a:t>
            </a:r>
            <a:r>
              <a:rPr lang="en-US" altLang="zh-HK" sz="2400" dirty="0" smtClean="0">
                <a:hlinkClick r:id="rId3"/>
              </a:rPr>
              <a:t>Georgecfchan@yahoo.com.hk</a:t>
            </a:r>
            <a:endParaRPr lang="en-US" altLang="zh-HK" sz="2400" dirty="0" smtClean="0"/>
          </a:p>
          <a:p>
            <a:r>
              <a:rPr lang="en-US" altLang="zh-HK" sz="2400" dirty="0" smtClean="0"/>
              <a:t>                      Product Safety </a:t>
            </a:r>
            <a:r>
              <a:rPr lang="en-US" altLang="zh-HK" sz="2400" dirty="0"/>
              <a:t>E</a:t>
            </a:r>
            <a:r>
              <a:rPr lang="en-US" altLang="zh-HK" sz="2400" dirty="0" smtClean="0"/>
              <a:t>ngineer - ASM </a:t>
            </a:r>
            <a:r>
              <a:rPr lang="en-US" altLang="zh-HK" sz="2400" dirty="0"/>
              <a:t>Pacific Technology</a:t>
            </a:r>
            <a:endParaRPr lang="zh-TW" altLang="zh-HK" sz="2400" dirty="0"/>
          </a:p>
          <a:p>
            <a:r>
              <a:rPr lang="en-US" altLang="zh-HK" sz="2400" dirty="0"/>
              <a:t> </a:t>
            </a:r>
            <a:endParaRPr lang="en-US" altLang="zh-HK" sz="2400" dirty="0" smtClean="0"/>
          </a:p>
          <a:p>
            <a:r>
              <a:rPr lang="en-US" altLang="zh-HK" sz="2400" b="1" dirty="0" smtClean="0">
                <a:solidFill>
                  <a:srgbClr val="C00000"/>
                </a:solidFill>
              </a:rPr>
              <a:t>Secretary</a:t>
            </a:r>
            <a:r>
              <a:rPr lang="en-US" altLang="zh-HK" sz="2400" dirty="0" smtClean="0"/>
              <a:t>:   Mr. TANG Chi Kit, Jacky                                                         </a:t>
            </a:r>
            <a:r>
              <a:rPr lang="en-US" altLang="zh-HK" sz="2400" dirty="0" smtClean="0">
                <a:hlinkClick r:id="rId4"/>
              </a:rPr>
              <a:t>cityjacky001@yahoo.com.hk</a:t>
            </a:r>
            <a:endParaRPr lang="en-US" altLang="zh-HK" sz="2400" dirty="0" smtClean="0"/>
          </a:p>
          <a:p>
            <a:r>
              <a:rPr lang="en-US" altLang="zh-HK" sz="2400" dirty="0" smtClean="0"/>
              <a:t>                      Electronics Engineer - Electrical and Mechanical Services Department (EMSD)</a:t>
            </a:r>
            <a:endParaRPr lang="zh-TW" altLang="zh-HK" sz="2400" dirty="0" smtClean="0"/>
          </a:p>
          <a:p>
            <a:r>
              <a:rPr lang="en-US" altLang="zh-HK" sz="2400" dirty="0" smtClean="0"/>
              <a:t>	</a:t>
            </a:r>
            <a:r>
              <a:rPr lang="en-US" altLang="zh-HK" sz="2400" dirty="0"/>
              <a:t> </a:t>
            </a:r>
            <a:r>
              <a:rPr lang="en-US" altLang="zh-HK" sz="2400" dirty="0" smtClean="0"/>
              <a:t>       The Government of HKSAR</a:t>
            </a:r>
          </a:p>
          <a:p>
            <a:endParaRPr lang="en-US" altLang="zh-HK" dirty="0" smtClean="0"/>
          </a:p>
          <a:p>
            <a:r>
              <a:rPr lang="en-US" altLang="zh-HK" sz="2400" b="1" dirty="0" smtClean="0">
                <a:solidFill>
                  <a:srgbClr val="C00000"/>
                </a:solidFill>
              </a:rPr>
              <a:t>Treasurer</a:t>
            </a:r>
            <a:r>
              <a:rPr lang="en-US" altLang="zh-HK" sz="2400" dirty="0" smtClean="0"/>
              <a:t>:  Mr. CHAN Chi Fung, George                                               </a:t>
            </a:r>
            <a:r>
              <a:rPr lang="en-US" altLang="zh-HK" sz="2400" dirty="0" smtClean="0">
                <a:hlinkClick r:id="rId3"/>
              </a:rPr>
              <a:t>Georgecfchan@yahoo.com.hk</a:t>
            </a:r>
            <a:endParaRPr lang="en-US" altLang="zh-HK" sz="2400" dirty="0" smtClean="0"/>
          </a:p>
          <a:p>
            <a:endParaRPr lang="zh-HK" altLang="en-US" sz="2400" dirty="0"/>
          </a:p>
        </p:txBody>
      </p:sp>
      <p:pic>
        <p:nvPicPr>
          <p:cNvPr id="10" name="Picture 2" descr="ieeehk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8210" y="1004941"/>
            <a:ext cx="1732009"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emcsociety"/>
          <p:cNvPicPr>
            <a:picLocks noChangeAspect="1" noChangeArrowheads="1"/>
          </p:cNvPicPr>
          <p:nvPr/>
        </p:nvPicPr>
        <p:blipFill>
          <a:blip r:embed="rId6">
            <a:extLst>
              <a:ext uri="{28A0092B-C50C-407E-A947-70E740481C1C}">
                <a14:useLocalDpi xmlns:a14="http://schemas.microsoft.com/office/drawing/2010/main" val="0"/>
              </a:ext>
            </a:extLst>
          </a:blip>
          <a:srcRect b="-3113"/>
          <a:stretch>
            <a:fillRect/>
          </a:stretch>
        </p:blipFill>
        <p:spPr bwMode="auto">
          <a:xfrm>
            <a:off x="11003428" y="1004941"/>
            <a:ext cx="1064914"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501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319846" y="1082474"/>
            <a:ext cx="7729268" cy="4176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HK" sz="3200" u="sng" dirty="0" smtClean="0">
                <a:solidFill>
                  <a:srgbClr val="FF0000"/>
                </a:solidFill>
              </a:rPr>
              <a:t>2018 IEEE(HK) EMC Chapter Activities (</a:t>
            </a:r>
            <a:r>
              <a:rPr lang="en-US" altLang="zh-HK" sz="3200" u="sng" dirty="0" smtClean="0">
                <a:solidFill>
                  <a:srgbClr val="00B0F0"/>
                </a:solidFill>
              </a:rPr>
              <a:t>1</a:t>
            </a:r>
            <a:r>
              <a:rPr lang="en-US" altLang="zh-HK" sz="3200" u="sng" dirty="0" smtClean="0">
                <a:solidFill>
                  <a:srgbClr val="FF0000"/>
                </a:solidFill>
              </a:rPr>
              <a:t>/2) : </a:t>
            </a:r>
            <a:endParaRPr lang="zh-HK" altLang="en-US" sz="3200" u="sng" dirty="0">
              <a:solidFill>
                <a:srgbClr val="FF0000"/>
              </a:solidFill>
            </a:endParaRPr>
          </a:p>
        </p:txBody>
      </p:sp>
      <p:sp>
        <p:nvSpPr>
          <p:cNvPr id="7" name="標題 6"/>
          <p:cNvSpPr>
            <a:spLocks noGrp="1"/>
          </p:cNvSpPr>
          <p:nvPr>
            <p:ph type="ctrTitle"/>
          </p:nvPr>
        </p:nvSpPr>
        <p:spPr>
          <a:xfrm>
            <a:off x="261669" y="2228060"/>
            <a:ext cx="11930331" cy="4884414"/>
          </a:xfrm>
          <a:prstGeom prst="rect">
            <a:avLst/>
          </a:prstGeom>
        </p:spPr>
        <p:txBody>
          <a:bodyPr wrap="square">
            <a:spAutoFit/>
          </a:bodyPr>
          <a:lstStyle/>
          <a:p>
            <a:pPr algn="l"/>
            <a:r>
              <a:rPr lang="en-US" altLang="zh-HK" sz="2400" dirty="0"/>
              <a:t>The IEEE Hong Kong EMC Society Chapter, as a supporting organization, organized a seminar titled “</a:t>
            </a:r>
            <a:r>
              <a:rPr lang="en-US" altLang="zh-HK" sz="2400" b="1" dirty="0">
                <a:solidFill>
                  <a:srgbClr val="C00000"/>
                </a:solidFill>
              </a:rPr>
              <a:t>Certification and Testing of Electronic Products for China (CCC Mark) &amp; International Markets</a:t>
            </a:r>
            <a:r>
              <a:rPr lang="en-US" altLang="zh-HK" sz="2400" dirty="0"/>
              <a:t>” in the </a:t>
            </a:r>
            <a:r>
              <a:rPr lang="en-US" altLang="zh-HK" sz="2400" b="1" dirty="0">
                <a:solidFill>
                  <a:srgbClr val="0070C0"/>
                </a:solidFill>
              </a:rPr>
              <a:t>Hong Kong Electronics Fair (Spring Edition)</a:t>
            </a:r>
            <a:r>
              <a:rPr lang="en-US" altLang="zh-HK" sz="2400" dirty="0">
                <a:solidFill>
                  <a:srgbClr val="0070C0"/>
                </a:solidFill>
              </a:rPr>
              <a:t> </a:t>
            </a:r>
            <a:r>
              <a:rPr lang="en-US" altLang="zh-HK" sz="2400" dirty="0"/>
              <a:t>held at </a:t>
            </a:r>
            <a:r>
              <a:rPr lang="en-US" altLang="zh-HK" sz="2400" dirty="0">
                <a:solidFill>
                  <a:srgbClr val="0070C0"/>
                </a:solidFill>
              </a:rPr>
              <a:t>the Hong Kong Convention and </a:t>
            </a:r>
            <a:r>
              <a:rPr lang="en-US" altLang="zh-HK" sz="2400" dirty="0" smtClean="0">
                <a:solidFill>
                  <a:srgbClr val="0070C0"/>
                </a:solidFill>
              </a:rPr>
              <a:t>Exhibition Centre</a:t>
            </a:r>
            <a:r>
              <a:rPr lang="en-US" altLang="zh-HK" sz="2400" dirty="0"/>
              <a:t>. </a:t>
            </a:r>
            <a:r>
              <a:rPr lang="en-US" altLang="zh-HK" sz="2400" dirty="0" smtClean="0"/>
              <a:t/>
            </a:r>
            <a:br>
              <a:rPr lang="en-US" altLang="zh-HK" sz="2400" dirty="0" smtClean="0"/>
            </a:br>
            <a:r>
              <a:rPr lang="en-US" altLang="zh-HK" sz="2400" dirty="0"/>
              <a:t/>
            </a:r>
            <a:br>
              <a:rPr lang="en-US" altLang="zh-HK" sz="2400" dirty="0"/>
            </a:br>
            <a:r>
              <a:rPr lang="en-US" altLang="zh-HK" sz="2400" dirty="0" smtClean="0"/>
              <a:t>The </a:t>
            </a:r>
            <a:r>
              <a:rPr lang="en-US" altLang="zh-HK" sz="2400" dirty="0"/>
              <a:t>speaker of the seminar was our IEEE Hong Kong EMC Society Chapter Chair 2018, </a:t>
            </a:r>
            <a:r>
              <a:rPr lang="en-US" altLang="zh-HK" sz="2400" dirty="0" smtClean="0"/>
              <a:t/>
            </a:r>
            <a:br>
              <a:rPr lang="en-US" altLang="zh-HK" sz="2400" dirty="0" smtClean="0"/>
            </a:br>
            <a:r>
              <a:rPr lang="en-US" altLang="zh-HK" sz="2400" dirty="0" smtClean="0"/>
              <a:t>Dr</a:t>
            </a:r>
            <a:r>
              <a:rPr lang="en-US" altLang="zh-HK" sz="2400" dirty="0"/>
              <a:t>. LEE Kam Chuen from the Hong Kong Standards and Testing Centre (</a:t>
            </a:r>
            <a:r>
              <a:rPr lang="en-US" altLang="zh-HK" sz="2400" b="1" dirty="0"/>
              <a:t>STC</a:t>
            </a:r>
            <a:r>
              <a:rPr lang="en-US" altLang="zh-HK" sz="2400" dirty="0"/>
              <a:t>), and the seminar introduced the regulatory and certification </a:t>
            </a:r>
            <a:r>
              <a:rPr lang="en-US" altLang="zh-HK" sz="2400" dirty="0" smtClean="0"/>
              <a:t>requirements of consumer electronic products </a:t>
            </a:r>
            <a:r>
              <a:rPr lang="en-US" altLang="zh-HK" sz="2400" dirty="0"/>
              <a:t>in China and global markets, China Compulsory Certification Mark (CCC Mark), and global one-stop certification service. </a:t>
            </a:r>
            <a:r>
              <a:rPr lang="en-US" altLang="zh-HK" sz="2400" dirty="0" smtClean="0"/>
              <a:t/>
            </a:r>
            <a:br>
              <a:rPr lang="en-US" altLang="zh-HK" sz="2400" dirty="0" smtClean="0"/>
            </a:br>
            <a:r>
              <a:rPr lang="en-US" altLang="zh-HK" sz="2400" dirty="0"/>
              <a:t/>
            </a:r>
            <a:br>
              <a:rPr lang="en-US" altLang="zh-HK" sz="2400" dirty="0"/>
            </a:br>
            <a:r>
              <a:rPr lang="en-US" altLang="zh-HK" sz="2400" dirty="0" smtClean="0"/>
              <a:t>The </a:t>
            </a:r>
            <a:r>
              <a:rPr lang="en-US" altLang="zh-HK" sz="2400" dirty="0"/>
              <a:t>seminar aimed at promoting local testing and certification service to local and international buyers and positive feedback was received.</a:t>
            </a:r>
            <a:r>
              <a:rPr lang="zh-TW" altLang="zh-HK" sz="2400" dirty="0"/>
              <a:t/>
            </a:r>
            <a:br>
              <a:rPr lang="zh-TW" altLang="zh-HK" sz="2400" dirty="0"/>
            </a:br>
            <a:endParaRPr lang="en-US" altLang="zh-HK" sz="1000" dirty="0" smtClean="0"/>
          </a:p>
          <a:p>
            <a:pPr algn="l"/>
            <a:r>
              <a:rPr lang="en-US" altLang="zh-HK" sz="2400" dirty="0"/>
              <a:t> </a:t>
            </a:r>
            <a:endParaRPr lang="zh-TW" altLang="zh-HK" sz="2400" dirty="0"/>
          </a:p>
        </p:txBody>
      </p:sp>
      <p:sp>
        <p:nvSpPr>
          <p:cNvPr id="8" name="矩形 7"/>
          <p:cNvSpPr/>
          <p:nvPr/>
        </p:nvSpPr>
        <p:spPr>
          <a:xfrm>
            <a:off x="261669" y="1761571"/>
            <a:ext cx="8278482" cy="400110"/>
          </a:xfrm>
          <a:prstGeom prst="rect">
            <a:avLst/>
          </a:prstGeom>
        </p:spPr>
        <p:txBody>
          <a:bodyPr wrap="square">
            <a:spAutoFit/>
          </a:bodyPr>
          <a:lstStyle/>
          <a:p>
            <a:r>
              <a:rPr lang="en-US" altLang="zh-HK" sz="2000" b="1" dirty="0">
                <a:latin typeface="Times New Roman" panose="02020603050405020304" pitchFamily="18" charset="0"/>
              </a:rPr>
              <a:t>The Hong Kong Electronics Fair (Spring Edition</a:t>
            </a:r>
            <a:r>
              <a:rPr lang="en-US" altLang="zh-HK" sz="2000" b="1" dirty="0" smtClean="0">
                <a:latin typeface="Times New Roman" panose="02020603050405020304" pitchFamily="18" charset="0"/>
              </a:rPr>
              <a:t>),  13-16 April 2018</a:t>
            </a:r>
            <a:endParaRPr lang="zh-HK" altLang="en-US" sz="2000" dirty="0"/>
          </a:p>
        </p:txBody>
      </p:sp>
      <p:pic>
        <p:nvPicPr>
          <p:cNvPr id="9" name="Picture 2" descr="ieeehk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210" y="1004941"/>
            <a:ext cx="1732009"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mcsociety"/>
          <p:cNvPicPr>
            <a:picLocks noChangeAspect="1" noChangeArrowheads="1"/>
          </p:cNvPicPr>
          <p:nvPr/>
        </p:nvPicPr>
        <p:blipFill>
          <a:blip r:embed="rId3">
            <a:extLst>
              <a:ext uri="{28A0092B-C50C-407E-A947-70E740481C1C}">
                <a14:useLocalDpi xmlns:a14="http://schemas.microsoft.com/office/drawing/2010/main" val="0"/>
              </a:ext>
            </a:extLst>
          </a:blip>
          <a:srcRect b="-3113"/>
          <a:stretch>
            <a:fillRect/>
          </a:stretch>
        </p:blipFill>
        <p:spPr bwMode="auto">
          <a:xfrm>
            <a:off x="11003428" y="1004941"/>
            <a:ext cx="1064914"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9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10551" y="3509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1025" name="Picture 1" descr="IMG_7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76" y="1636175"/>
            <a:ext cx="5899725" cy="4419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10552" y="6283882"/>
            <a:ext cx="118814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Dr. LEE Kam </a:t>
            </a:r>
            <a:r>
              <a:rPr kumimoji="0" lang="en-US" altLang="zh-TW"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Chuen, EMC (HK) Chapter Chair, </a:t>
            </a:r>
            <a:r>
              <a:rPr kumimoji="0" lang="en-US" altLang="zh-TW"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presented a seminar on “Certification and Testing of Electronic Products for China (CCC Mark) &amp; International Markets”</a:t>
            </a:r>
            <a:endParaRPr kumimoji="0" lang="en-US" altLang="zh-TW"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276" y="1636175"/>
            <a:ext cx="5901211" cy="4425908"/>
          </a:xfrm>
          <a:prstGeom prst="rect">
            <a:avLst/>
          </a:prstGeom>
        </p:spPr>
      </p:pic>
      <p:pic>
        <p:nvPicPr>
          <p:cNvPr id="9" name="Picture 2" descr="ieeehk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210" y="918681"/>
            <a:ext cx="1732009"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mcsociety"/>
          <p:cNvPicPr>
            <a:picLocks noChangeAspect="1" noChangeArrowheads="1"/>
          </p:cNvPicPr>
          <p:nvPr/>
        </p:nvPicPr>
        <p:blipFill>
          <a:blip r:embed="rId5">
            <a:extLst>
              <a:ext uri="{28A0092B-C50C-407E-A947-70E740481C1C}">
                <a14:useLocalDpi xmlns:a14="http://schemas.microsoft.com/office/drawing/2010/main" val="0"/>
              </a:ext>
            </a:extLst>
          </a:blip>
          <a:srcRect b="-3113"/>
          <a:stretch>
            <a:fillRect/>
          </a:stretch>
        </p:blipFill>
        <p:spPr bwMode="auto">
          <a:xfrm>
            <a:off x="11003428" y="918681"/>
            <a:ext cx="1064914"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標題 1"/>
          <p:cNvSpPr txBox="1">
            <a:spLocks/>
          </p:cNvSpPr>
          <p:nvPr/>
        </p:nvSpPr>
        <p:spPr>
          <a:xfrm>
            <a:off x="1319846" y="1022092"/>
            <a:ext cx="7729268" cy="4176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HK" sz="3200" u="sng" dirty="0" smtClean="0">
                <a:solidFill>
                  <a:srgbClr val="FF0000"/>
                </a:solidFill>
              </a:rPr>
              <a:t>2018 IEEE(HK) EMC Chapter Activities (</a:t>
            </a:r>
            <a:r>
              <a:rPr lang="en-US" altLang="zh-HK" sz="3200" u="sng" dirty="0" smtClean="0">
                <a:solidFill>
                  <a:srgbClr val="00B0F0"/>
                </a:solidFill>
              </a:rPr>
              <a:t>1</a:t>
            </a:r>
            <a:r>
              <a:rPr lang="en-US" altLang="zh-HK" sz="3200" u="sng" dirty="0" smtClean="0">
                <a:solidFill>
                  <a:srgbClr val="FF0000"/>
                </a:solidFill>
              </a:rPr>
              <a:t>/2) : </a:t>
            </a:r>
            <a:endParaRPr lang="zh-HK" altLang="en-US" sz="3200" u="sng" dirty="0">
              <a:solidFill>
                <a:srgbClr val="FF0000"/>
              </a:solidFill>
            </a:endParaRPr>
          </a:p>
        </p:txBody>
      </p:sp>
    </p:spTree>
    <p:extLst>
      <p:ext uri="{BB962C8B-B14F-4D97-AF65-F5344CB8AC3E}">
        <p14:creationId xmlns:p14="http://schemas.microsoft.com/office/powerpoint/2010/main" val="2662115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10551" y="3509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9" name="Picture 2" descr="ieeehk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210" y="918681"/>
            <a:ext cx="1732009"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mcsociety"/>
          <p:cNvPicPr>
            <a:picLocks noChangeAspect="1" noChangeArrowheads="1"/>
          </p:cNvPicPr>
          <p:nvPr/>
        </p:nvPicPr>
        <p:blipFill>
          <a:blip r:embed="rId3">
            <a:extLst>
              <a:ext uri="{28A0092B-C50C-407E-A947-70E740481C1C}">
                <a14:useLocalDpi xmlns:a14="http://schemas.microsoft.com/office/drawing/2010/main" val="0"/>
              </a:ext>
            </a:extLst>
          </a:blip>
          <a:srcRect b="-3113"/>
          <a:stretch>
            <a:fillRect/>
          </a:stretch>
        </p:blipFill>
        <p:spPr bwMode="auto">
          <a:xfrm>
            <a:off x="11003428" y="918681"/>
            <a:ext cx="1064914"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4"/>
          <a:stretch>
            <a:fillRect/>
          </a:stretch>
        </p:blipFill>
        <p:spPr>
          <a:xfrm>
            <a:off x="448572" y="1521042"/>
            <a:ext cx="11412747" cy="4524878"/>
          </a:xfrm>
          <a:prstGeom prst="rect">
            <a:avLst/>
          </a:prstGeom>
        </p:spPr>
      </p:pic>
      <p:sp>
        <p:nvSpPr>
          <p:cNvPr id="12" name="標題 1"/>
          <p:cNvSpPr txBox="1">
            <a:spLocks/>
          </p:cNvSpPr>
          <p:nvPr/>
        </p:nvSpPr>
        <p:spPr>
          <a:xfrm>
            <a:off x="1319846" y="1022092"/>
            <a:ext cx="7729268" cy="4176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HK" sz="3200" u="sng" dirty="0" smtClean="0">
                <a:solidFill>
                  <a:srgbClr val="FF0000"/>
                </a:solidFill>
              </a:rPr>
              <a:t>2018 IEEE(HK) EMC Chapter Activities (</a:t>
            </a:r>
            <a:r>
              <a:rPr lang="en-US" altLang="zh-HK" sz="3200" u="sng" dirty="0">
                <a:solidFill>
                  <a:srgbClr val="00B0F0"/>
                </a:solidFill>
              </a:rPr>
              <a:t>2</a:t>
            </a:r>
            <a:r>
              <a:rPr lang="en-US" altLang="zh-HK" sz="3200" u="sng" dirty="0" smtClean="0">
                <a:solidFill>
                  <a:srgbClr val="FF0000"/>
                </a:solidFill>
              </a:rPr>
              <a:t>/2) : </a:t>
            </a:r>
            <a:endParaRPr lang="zh-HK" altLang="en-US" sz="3200" u="sng" dirty="0">
              <a:solidFill>
                <a:srgbClr val="FF0000"/>
              </a:solidFill>
            </a:endParaRPr>
          </a:p>
        </p:txBody>
      </p:sp>
      <p:sp>
        <p:nvSpPr>
          <p:cNvPr id="2" name="文字方塊 1"/>
          <p:cNvSpPr txBox="1"/>
          <p:nvPr/>
        </p:nvSpPr>
        <p:spPr>
          <a:xfrm>
            <a:off x="3286663" y="6127228"/>
            <a:ext cx="5037826" cy="584775"/>
          </a:xfrm>
          <a:prstGeom prst="rect">
            <a:avLst/>
          </a:prstGeom>
          <a:noFill/>
        </p:spPr>
        <p:txBody>
          <a:bodyPr wrap="square" rtlCol="0">
            <a:spAutoFit/>
          </a:bodyPr>
          <a:lstStyle/>
          <a:p>
            <a:r>
              <a:rPr lang="en-US" altLang="zh-HK" sz="2400" dirty="0" smtClean="0"/>
              <a:t> </a:t>
            </a:r>
            <a:r>
              <a:rPr lang="en-US" altLang="zh-HK" sz="3200" dirty="0" smtClean="0">
                <a:solidFill>
                  <a:srgbClr val="00B0F0"/>
                </a:solidFill>
              </a:rPr>
              <a:t>Co-organizer for this event</a:t>
            </a:r>
            <a:endParaRPr lang="zh-HK" altLang="en-US" sz="3200" dirty="0">
              <a:solidFill>
                <a:srgbClr val="00B0F0"/>
              </a:solidFill>
            </a:endParaRPr>
          </a:p>
        </p:txBody>
      </p:sp>
    </p:spTree>
    <p:extLst>
      <p:ext uri="{BB962C8B-B14F-4D97-AF65-F5344CB8AC3E}">
        <p14:creationId xmlns:p14="http://schemas.microsoft.com/office/powerpoint/2010/main" val="3452902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10551" y="3509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9" name="Picture 2" descr="ieeehk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210" y="918681"/>
            <a:ext cx="1732009"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mcsociety"/>
          <p:cNvPicPr>
            <a:picLocks noChangeAspect="1" noChangeArrowheads="1"/>
          </p:cNvPicPr>
          <p:nvPr/>
        </p:nvPicPr>
        <p:blipFill>
          <a:blip r:embed="rId3">
            <a:extLst>
              <a:ext uri="{28A0092B-C50C-407E-A947-70E740481C1C}">
                <a14:useLocalDpi xmlns:a14="http://schemas.microsoft.com/office/drawing/2010/main" val="0"/>
              </a:ext>
            </a:extLst>
          </a:blip>
          <a:srcRect b="-3113"/>
          <a:stretch>
            <a:fillRect/>
          </a:stretch>
        </p:blipFill>
        <p:spPr bwMode="auto">
          <a:xfrm>
            <a:off x="11003428" y="918681"/>
            <a:ext cx="1064914"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a:stretch>
            <a:fillRect/>
          </a:stretch>
        </p:blipFill>
        <p:spPr>
          <a:xfrm>
            <a:off x="1147308" y="2138364"/>
            <a:ext cx="10780219" cy="3627200"/>
          </a:xfrm>
          <a:prstGeom prst="rect">
            <a:avLst/>
          </a:prstGeom>
        </p:spPr>
      </p:pic>
      <p:sp>
        <p:nvSpPr>
          <p:cNvPr id="7" name="標題 1"/>
          <p:cNvSpPr txBox="1">
            <a:spLocks/>
          </p:cNvSpPr>
          <p:nvPr/>
        </p:nvSpPr>
        <p:spPr>
          <a:xfrm>
            <a:off x="1319846" y="1022092"/>
            <a:ext cx="7729268" cy="4176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HK" sz="3200" u="sng" dirty="0" smtClean="0">
                <a:solidFill>
                  <a:srgbClr val="FF0000"/>
                </a:solidFill>
              </a:rPr>
              <a:t>2018 IEEE(HK) EMC Chapter Activities (</a:t>
            </a:r>
            <a:r>
              <a:rPr lang="en-US" altLang="zh-HK" sz="3200" u="sng" dirty="0">
                <a:solidFill>
                  <a:srgbClr val="00B0F0"/>
                </a:solidFill>
              </a:rPr>
              <a:t>2</a:t>
            </a:r>
            <a:r>
              <a:rPr lang="en-US" altLang="zh-HK" sz="3200" u="sng" dirty="0" smtClean="0">
                <a:solidFill>
                  <a:srgbClr val="FF0000"/>
                </a:solidFill>
              </a:rPr>
              <a:t>/2) : </a:t>
            </a:r>
            <a:endParaRPr lang="zh-HK" altLang="en-US" sz="3200" u="sng" dirty="0">
              <a:solidFill>
                <a:srgbClr val="FF0000"/>
              </a:solidFill>
            </a:endParaRPr>
          </a:p>
        </p:txBody>
      </p:sp>
      <p:sp>
        <p:nvSpPr>
          <p:cNvPr id="3" name="向右箭號 2"/>
          <p:cNvSpPr/>
          <p:nvPr/>
        </p:nvSpPr>
        <p:spPr>
          <a:xfrm>
            <a:off x="151648" y="50878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632921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10551" y="3509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9" name="Picture 2" descr="ieeehk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210" y="918681"/>
            <a:ext cx="1732009"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mcsociety"/>
          <p:cNvPicPr>
            <a:picLocks noChangeAspect="1" noChangeArrowheads="1"/>
          </p:cNvPicPr>
          <p:nvPr/>
        </p:nvPicPr>
        <p:blipFill>
          <a:blip r:embed="rId3">
            <a:extLst>
              <a:ext uri="{28A0092B-C50C-407E-A947-70E740481C1C}">
                <a14:useLocalDpi xmlns:a14="http://schemas.microsoft.com/office/drawing/2010/main" val="0"/>
              </a:ext>
            </a:extLst>
          </a:blip>
          <a:srcRect b="-3113"/>
          <a:stretch>
            <a:fillRect/>
          </a:stretch>
        </p:blipFill>
        <p:spPr bwMode="auto">
          <a:xfrm>
            <a:off x="11003428" y="918681"/>
            <a:ext cx="1064914"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434859" y="812634"/>
            <a:ext cx="9684588" cy="6832640"/>
          </a:xfrm>
          <a:prstGeom prst="rect">
            <a:avLst/>
          </a:prstGeom>
        </p:spPr>
        <p:txBody>
          <a:bodyPr wrap="square">
            <a:spAutoFit/>
          </a:bodyPr>
          <a:lstStyle/>
          <a:p>
            <a:r>
              <a:rPr lang="en-US" altLang="zh-HK" sz="2000" dirty="0">
                <a:solidFill>
                  <a:schemeClr val="bg1">
                    <a:lumMod val="75000"/>
                  </a:schemeClr>
                </a:solidFill>
              </a:rPr>
              <a:t>How many members are in your chapter</a:t>
            </a:r>
            <a:r>
              <a:rPr lang="en-US" altLang="zh-HK" sz="2000" dirty="0" smtClean="0">
                <a:solidFill>
                  <a:schemeClr val="bg1">
                    <a:lumMod val="75000"/>
                  </a:schemeClr>
                </a:solidFill>
              </a:rPr>
              <a:t>?</a:t>
            </a:r>
            <a:endParaRPr lang="en-US" altLang="zh-HK" sz="2000" b="1" dirty="0" smtClean="0">
              <a:solidFill>
                <a:schemeClr val="bg1">
                  <a:lumMod val="75000"/>
                </a:schemeClr>
              </a:solidFill>
              <a:latin typeface="Times New Roman" panose="02020603050405020304" pitchFamily="18" charset="0"/>
            </a:endParaRPr>
          </a:p>
          <a:p>
            <a:r>
              <a:rPr lang="en-US" altLang="zh-HK" sz="2000" dirty="0"/>
              <a:t>Active members: 27</a:t>
            </a:r>
          </a:p>
          <a:p>
            <a:endParaRPr lang="en-US" altLang="zh-HK" sz="1000" b="1" dirty="0" smtClean="0">
              <a:latin typeface="Times New Roman" panose="02020603050405020304" pitchFamily="18" charset="0"/>
            </a:endParaRPr>
          </a:p>
          <a:p>
            <a:r>
              <a:rPr lang="en-US" altLang="zh-HK" sz="2000" dirty="0">
                <a:solidFill>
                  <a:schemeClr val="bg1">
                    <a:lumMod val="75000"/>
                  </a:schemeClr>
                </a:solidFill>
              </a:rPr>
              <a:t>What do you think you are doing right? </a:t>
            </a:r>
            <a:endParaRPr lang="en-US" altLang="zh-HK" sz="2000" dirty="0" smtClean="0">
              <a:solidFill>
                <a:schemeClr val="bg1">
                  <a:lumMod val="75000"/>
                </a:schemeClr>
              </a:solidFill>
            </a:endParaRPr>
          </a:p>
          <a:p>
            <a:r>
              <a:rPr lang="en-US" altLang="zh-HK" sz="2000" dirty="0" smtClean="0"/>
              <a:t>Expose the </a:t>
            </a:r>
            <a:r>
              <a:rPr lang="en-US" altLang="zh-HK" sz="2000" dirty="0" smtClean="0"/>
              <a:t>EMC Chapter </a:t>
            </a:r>
            <a:r>
              <a:rPr lang="en-US" altLang="zh-HK" sz="2000" dirty="0" smtClean="0"/>
              <a:t>more by</a:t>
            </a:r>
          </a:p>
          <a:p>
            <a:pPr marL="457200" indent="-457200">
              <a:buAutoNum type="arabicPeriod"/>
            </a:pPr>
            <a:r>
              <a:rPr lang="en-US" altLang="zh-HK" sz="2000" dirty="0" smtClean="0"/>
              <a:t>Arranging technical seminars</a:t>
            </a:r>
          </a:p>
          <a:p>
            <a:pPr marL="457200" indent="-457200">
              <a:buAutoNum type="arabicPeriod"/>
            </a:pPr>
            <a:r>
              <a:rPr lang="en-US" altLang="zh-HK" sz="2000" dirty="0" smtClean="0"/>
              <a:t>Having cooperation with other </a:t>
            </a:r>
            <a:r>
              <a:rPr lang="en-US" altLang="zh-HK" sz="2000" dirty="0" smtClean="0"/>
              <a:t>organizations/societies </a:t>
            </a:r>
            <a:r>
              <a:rPr lang="en-US" altLang="zh-HK" sz="2000" dirty="0" smtClean="0"/>
              <a:t>for seminars, </a:t>
            </a:r>
            <a:r>
              <a:rPr lang="en-US" altLang="zh-HK" sz="2000" dirty="0" smtClean="0"/>
              <a:t>forums </a:t>
            </a:r>
            <a:r>
              <a:rPr lang="en-US" altLang="zh-HK" sz="2000" dirty="0" smtClean="0"/>
              <a:t>and etc.</a:t>
            </a:r>
          </a:p>
          <a:p>
            <a:endParaRPr lang="en-US" altLang="zh-HK" sz="1000" dirty="0" smtClean="0"/>
          </a:p>
          <a:p>
            <a:r>
              <a:rPr lang="en-US" altLang="zh-HK" sz="2000" dirty="0">
                <a:solidFill>
                  <a:schemeClr val="bg1">
                    <a:lumMod val="75000"/>
                  </a:schemeClr>
                </a:solidFill>
              </a:rPr>
              <a:t>Where do you think your chapter needs help? </a:t>
            </a:r>
            <a:endParaRPr lang="en-US" altLang="zh-HK" sz="2000" dirty="0">
              <a:solidFill>
                <a:schemeClr val="bg1">
                  <a:lumMod val="75000"/>
                </a:schemeClr>
              </a:solidFill>
            </a:endParaRPr>
          </a:p>
          <a:p>
            <a:r>
              <a:rPr lang="en-US" altLang="zh-HK" sz="2000" dirty="0" smtClean="0"/>
              <a:t>Hiccups in IEEE (HK) Section, claiming event expenses…</a:t>
            </a:r>
          </a:p>
          <a:p>
            <a:endParaRPr lang="en-US" altLang="zh-HK" sz="2000" dirty="0"/>
          </a:p>
          <a:p>
            <a:r>
              <a:rPr lang="en-US" altLang="zh-HK" sz="2800" dirty="0" smtClean="0"/>
              <a:t>                                               </a:t>
            </a:r>
            <a:r>
              <a:rPr lang="en-US" altLang="zh-HK" sz="3600" dirty="0" smtClean="0">
                <a:solidFill>
                  <a:srgbClr val="00B0F0"/>
                </a:solidFill>
              </a:rPr>
              <a:t>Thank </a:t>
            </a:r>
            <a:r>
              <a:rPr lang="en-US" altLang="zh-HK" sz="3600" dirty="0">
                <a:solidFill>
                  <a:srgbClr val="00B0F0"/>
                </a:solidFill>
              </a:rPr>
              <a:t>You !  </a:t>
            </a:r>
            <a:endParaRPr lang="en-US" altLang="zh-HK" sz="3600" dirty="0" smtClean="0">
              <a:solidFill>
                <a:srgbClr val="00B0F0"/>
              </a:solidFill>
            </a:endParaRPr>
          </a:p>
          <a:p>
            <a:r>
              <a:rPr lang="en-US" altLang="zh-HK" sz="2800" dirty="0" smtClean="0"/>
              <a:t> </a:t>
            </a:r>
            <a:r>
              <a:rPr lang="en-US" altLang="zh-HK" sz="2800" dirty="0"/>
              <a:t/>
            </a:r>
            <a:br>
              <a:rPr lang="en-US" altLang="zh-HK" sz="2800" dirty="0"/>
            </a:br>
            <a:r>
              <a:rPr lang="en-US" altLang="zh-HK" sz="2000" dirty="0"/>
              <a:t>Dr. LEE Kam Chuen, KC</a:t>
            </a:r>
            <a:br>
              <a:rPr lang="en-US" altLang="zh-HK" sz="2000" dirty="0"/>
            </a:br>
            <a:r>
              <a:rPr lang="en-US" altLang="zh-HK" sz="1400" dirty="0"/>
              <a:t>BEng (Hons), </a:t>
            </a:r>
            <a:r>
              <a:rPr lang="en-US" altLang="zh-HK" sz="1400" dirty="0" smtClean="0"/>
              <a:t>PhD (Sheffield </a:t>
            </a:r>
            <a:r>
              <a:rPr lang="en-US" altLang="zh-HK" sz="1400" dirty="0"/>
              <a:t>U, UK), CEng, MIET, MIEEE, CTP</a:t>
            </a:r>
            <a:br>
              <a:rPr lang="en-US" altLang="zh-HK" sz="1400" dirty="0"/>
            </a:br>
            <a:r>
              <a:rPr lang="en-US" altLang="zh-HK" sz="2000" dirty="0"/>
              <a:t>General Manager, Electrical Products</a:t>
            </a:r>
            <a:br>
              <a:rPr lang="en-US" altLang="zh-HK" sz="2000" dirty="0"/>
            </a:br>
            <a:r>
              <a:rPr lang="en-US" altLang="zh-HK" sz="2000" dirty="0"/>
              <a:t>Hong Kong Standards and Testing </a:t>
            </a:r>
            <a:r>
              <a:rPr lang="en-US" altLang="zh-HK" sz="2000" dirty="0" smtClean="0"/>
              <a:t>Centre ( </a:t>
            </a:r>
            <a:r>
              <a:rPr lang="en-US" altLang="zh-HK" sz="2000" b="1" dirty="0" smtClean="0"/>
              <a:t>STC</a:t>
            </a:r>
            <a:r>
              <a:rPr lang="en-US" altLang="zh-HK" sz="2000" dirty="0" smtClean="0"/>
              <a:t> )</a:t>
            </a:r>
            <a:r>
              <a:rPr lang="en-US" altLang="zh-HK" sz="2000" dirty="0"/>
              <a:t/>
            </a:r>
            <a:br>
              <a:rPr lang="en-US" altLang="zh-HK" sz="2000" dirty="0"/>
            </a:br>
            <a:r>
              <a:rPr lang="en-US" altLang="zh-HK" sz="2000" dirty="0"/>
              <a:t>Direct Tel (HK): +852 2666 1852</a:t>
            </a:r>
            <a:br>
              <a:rPr lang="en-US" altLang="zh-HK" sz="2000" dirty="0"/>
            </a:br>
            <a:r>
              <a:rPr lang="en-US" altLang="zh-HK" sz="2000" dirty="0"/>
              <a:t>Email: </a:t>
            </a:r>
            <a:r>
              <a:rPr lang="en-US" altLang="zh-HK" sz="2000" dirty="0" err="1"/>
              <a:t>kclee@stc.group</a:t>
            </a:r>
            <a:endParaRPr lang="en-US" altLang="zh-HK" sz="2000" dirty="0"/>
          </a:p>
          <a:p>
            <a:r>
              <a:rPr lang="en-US" altLang="zh-HK" sz="2000" dirty="0"/>
              <a:t/>
            </a:r>
            <a:br>
              <a:rPr lang="en-US" altLang="zh-HK" sz="2000" dirty="0"/>
            </a:br>
            <a:endParaRPr lang="en-US" altLang="zh-HK" sz="2000" dirty="0"/>
          </a:p>
          <a:p>
            <a:endParaRPr lang="zh-HK" altLang="en-US" sz="2000" dirty="0"/>
          </a:p>
        </p:txBody>
      </p:sp>
    </p:spTree>
    <p:extLst>
      <p:ext uri="{BB962C8B-B14F-4D97-AF65-F5344CB8AC3E}">
        <p14:creationId xmlns:p14="http://schemas.microsoft.com/office/powerpoint/2010/main" val="49985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280</Words>
  <Application>Microsoft Office PowerPoint</Application>
  <PresentationFormat>寬螢幕</PresentationFormat>
  <Paragraphs>35</Paragraphs>
  <Slides>7</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7</vt:i4>
      </vt:variant>
    </vt:vector>
  </HeadingPairs>
  <TitlesOfParts>
    <vt:vector size="13" baseType="lpstr">
      <vt:lpstr>新細明體</vt:lpstr>
      <vt:lpstr>Arial</vt:lpstr>
      <vt:lpstr>Calibri</vt:lpstr>
      <vt:lpstr>Calibri Light</vt:lpstr>
      <vt:lpstr>Times New Roman</vt:lpstr>
      <vt:lpstr>Office Theme</vt:lpstr>
      <vt:lpstr>PowerPoint 簡報</vt:lpstr>
      <vt:lpstr>PowerPoint 簡報</vt:lpstr>
      <vt:lpstr>The IEEE Hong Kong EMC Society Chapter, as a supporting organization, organized a seminar titled “Certification and Testing of Electronic Products for China (CCC Mark) &amp; International Markets” in the Hong Kong Electronics Fair (Spring Edition) held at the Hong Kong Convention and Exhibition Centre.   The speaker of the seminar was our IEEE Hong Kong EMC Society Chapter Chair 2018,  Dr. LEE Kam Chuen from the Hong Kong Standards and Testing Centre (STC), and the seminar introduced the regulatory and certification requirements of consumer electronic products in China and global markets, China Compulsory Certification Mark (CCC Mark), and global one-stop certification service.   The seminar aimed at promoting local testing and certification service to local and international buyers and positive feedback was received.   </vt:lpstr>
      <vt:lpstr>PowerPoint 簡報</vt:lpstr>
      <vt:lpstr>PowerPoint 簡報</vt:lpstr>
      <vt:lpstr>PowerPoint 簡報</vt:lpstr>
      <vt:lpstr>PowerPoint 簡報</vt:lpstr>
    </vt:vector>
  </TitlesOfParts>
  <Company>Agency for Science, Technology and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Hui Min</dc:creator>
  <cp:lastModifiedBy>KC</cp:lastModifiedBy>
  <cp:revision>42</cp:revision>
  <dcterms:created xsi:type="dcterms:W3CDTF">2018-03-06T05:56:25Z</dcterms:created>
  <dcterms:modified xsi:type="dcterms:W3CDTF">2018-04-30T01:12:37Z</dcterms:modified>
</cp:coreProperties>
</file>